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66" r:id="rId5"/>
    <p:sldId id="272" r:id="rId6"/>
    <p:sldId id="274" r:id="rId7"/>
    <p:sldId id="265" r:id="rId8"/>
    <p:sldId id="281" r:id="rId9"/>
    <p:sldId id="273" r:id="rId10"/>
    <p:sldId id="280" r:id="rId11"/>
    <p:sldId id="277" r:id="rId12"/>
    <p:sldId id="278" r:id="rId13"/>
    <p:sldId id="279" r:id="rId14"/>
    <p:sldId id="276" r:id="rId15"/>
    <p:sldId id="270" r:id="rId16"/>
    <p:sldId id="267" r:id="rId17"/>
    <p:sldId id="275" r:id="rId18"/>
    <p:sldId id="263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8CA65B8-D495-4BC6-956C-A29086F22F61}">
          <p14:sldIdLst>
            <p14:sldId id="256"/>
            <p14:sldId id="257"/>
            <p14:sldId id="258"/>
            <p14:sldId id="266"/>
            <p14:sldId id="272"/>
            <p14:sldId id="274"/>
            <p14:sldId id="265"/>
            <p14:sldId id="281"/>
            <p14:sldId id="273"/>
            <p14:sldId id="280"/>
            <p14:sldId id="277"/>
            <p14:sldId id="278"/>
            <p14:sldId id="279"/>
          </p14:sldIdLst>
        </p14:section>
        <p14:section name="제목 없는 구역" id="{A19D4D84-79C9-40E6-9D76-F8A0896B31AD}">
          <p14:sldIdLst>
            <p14:sldId id="276"/>
            <p14:sldId id="270"/>
            <p14:sldId id="267"/>
            <p14:sldId id="275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7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0DE"/>
    <a:srgbClr val="55C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07" autoAdjust="0"/>
    <p:restoredTop sz="94660"/>
  </p:normalViewPr>
  <p:slideViewPr>
    <p:cSldViewPr snapToGrid="0">
      <p:cViewPr>
        <p:scale>
          <a:sx n="100" d="100"/>
          <a:sy n="100" d="100"/>
        </p:scale>
        <p:origin x="360" y="-72"/>
      </p:cViewPr>
      <p:guideLst>
        <p:guide orient="horz" pos="377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1877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11853-6EE6-4C6E-81DA-824E575F970A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EF58C-6CDE-463C-B904-5EB5619D60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576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D3576-899C-4488-9C68-E384C598CE2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ko-KR" altLang="en-US" dirty="0" err="1" smtClean="0"/>
              <a:t>ㅇ르</a:t>
            </a: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C43283-4ED8-416A-85DA-5939B77D4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21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다이아몬드 5"/>
          <p:cNvSpPr/>
          <p:nvPr userDrawn="1"/>
        </p:nvSpPr>
        <p:spPr>
          <a:xfrm>
            <a:off x="445064" y="628857"/>
            <a:ext cx="2860270" cy="2860270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263954" y="1797417"/>
            <a:ext cx="1407648" cy="52314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INDEX</a:t>
            </a:r>
            <a:endParaRPr kumimoji="1" lang="en-US" altLang="ko-KR" sz="28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971078" y="1415597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01.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424168" y="1459142"/>
            <a:ext cx="1466935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큰제목입력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971078" y="2185341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02.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24168" y="2228886"/>
            <a:ext cx="1466935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큰제목입력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971078" y="3045543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03.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424168" y="3089088"/>
            <a:ext cx="1466935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큰제목입력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971078" y="3833297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04.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424168" y="3876842"/>
            <a:ext cx="1466935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큰제목입력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33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B1C-A64C-46FD-A50D-D15A1E14A6FD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C79E-DC51-45BF-9545-97AC103F7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7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B1C-A64C-46FD-A50D-D15A1E14A6FD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C79E-DC51-45BF-9545-97AC103F7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129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B1C-A64C-46FD-A50D-D15A1E14A6FD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C79E-DC51-45BF-9545-97AC103F7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649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B1C-A64C-46FD-A50D-D15A1E14A6FD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C79E-DC51-45BF-9545-97AC103F7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19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B1C-A64C-46FD-A50D-D15A1E14A6FD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C79E-DC51-45BF-9545-97AC103F7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06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B1C-A64C-46FD-A50D-D15A1E14A6FD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C79E-DC51-45BF-9545-97AC103F7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567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83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다이아몬드 5"/>
          <p:cNvSpPr/>
          <p:nvPr userDrawn="1"/>
        </p:nvSpPr>
        <p:spPr>
          <a:xfrm>
            <a:off x="222776" y="241412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86797" y="332154"/>
            <a:ext cx="5052893" cy="4119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텍스트</a:t>
            </a:r>
            <a:endParaRPr lang="ko-KR" altLang="en-US" dirty="0" smtClean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66318" y="332154"/>
            <a:ext cx="564022" cy="411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 smtClean="0"/>
              <a:t>01</a:t>
            </a:r>
            <a:endParaRPr lang="ko-KR" altLang="en-US" dirty="0" smtClean="0"/>
          </a:p>
        </p:txBody>
      </p:sp>
      <p:sp>
        <p:nvSpPr>
          <p:cNvPr id="11" name="직사각형 10"/>
          <p:cNvSpPr/>
          <p:nvPr userDrawn="1"/>
        </p:nvSpPr>
        <p:spPr>
          <a:xfrm>
            <a:off x="500354" y="995082"/>
            <a:ext cx="8143292" cy="53133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699150" y="5087063"/>
            <a:ext cx="7745700" cy="11407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319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다이아몬드 5"/>
          <p:cNvSpPr/>
          <p:nvPr userDrawn="1"/>
        </p:nvSpPr>
        <p:spPr>
          <a:xfrm>
            <a:off x="222776" y="241412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86798" y="332154"/>
            <a:ext cx="5084066" cy="4119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텍스트</a:t>
            </a:r>
            <a:endParaRPr lang="ko-KR" altLang="en-US" dirty="0" smtClean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66318" y="332154"/>
            <a:ext cx="564022" cy="4119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 smtClean="0"/>
              <a:t>01</a:t>
            </a:r>
            <a:endParaRPr lang="ko-KR" altLang="en-US" dirty="0" smtClean="0"/>
          </a:p>
        </p:txBody>
      </p:sp>
      <p:sp>
        <p:nvSpPr>
          <p:cNvPr id="11" name="직사각형 10"/>
          <p:cNvSpPr/>
          <p:nvPr userDrawn="1"/>
        </p:nvSpPr>
        <p:spPr>
          <a:xfrm>
            <a:off x="500354" y="995082"/>
            <a:ext cx="8143292" cy="53133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232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B1C-A64C-46FD-A50D-D15A1E14A6FD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C79E-DC51-45BF-9545-97AC103F7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238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B1C-A64C-46FD-A50D-D15A1E14A6FD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C79E-DC51-45BF-9545-97AC103F7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40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B1C-A64C-46FD-A50D-D15A1E14A6FD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C79E-DC51-45BF-9545-97AC103F7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11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B1C-A64C-46FD-A50D-D15A1E14A6FD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C79E-DC51-45BF-9545-97AC103F7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049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BB1C-A64C-46FD-A50D-D15A1E14A6FD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6C79E-DC51-45BF-9545-97AC103F7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65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7BB1C-A64C-46FD-A50D-D15A1E14A6FD}" type="datetimeFigureOut">
              <a:rPr lang="ko-KR" altLang="en-US" smtClean="0"/>
              <a:t>2019-12-17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6C79E-DC51-45BF-9545-97AC103F729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043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74" r:id="rId3"/>
    <p:sldLayoutId id="2147483675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316735"/>
            <a:ext cx="9144000" cy="2172391"/>
          </a:xfrm>
          <a:prstGeom prst="rect">
            <a:avLst/>
          </a:prstGeom>
          <a:solidFill>
            <a:srgbClr val="55CFD1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046163"/>
            <a:ext cx="7772400" cy="2387600"/>
          </a:xfrm>
        </p:spPr>
        <p:txBody>
          <a:bodyPr/>
          <a:lstStyle/>
          <a:p>
            <a:r>
              <a:rPr lang="ko-KR" altLang="en-US" dirty="0" smtClean="0"/>
              <a:t>플랫포머</a:t>
            </a:r>
            <a:r>
              <a:rPr lang="ko-KR" altLang="en-US" dirty="0" smtClean="0"/>
              <a:t> 장르 이해와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분석을 고려한 제작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704335"/>
            <a:ext cx="6858000" cy="1655762"/>
          </a:xfrm>
        </p:spPr>
        <p:txBody>
          <a:bodyPr/>
          <a:lstStyle/>
          <a:p>
            <a:r>
              <a:rPr lang="ko-KR" altLang="en-US" dirty="0" smtClean="0"/>
              <a:t>김현배</a:t>
            </a:r>
            <a:endParaRPr lang="en-US" altLang="ko-KR" dirty="0" smtClean="0"/>
          </a:p>
          <a:p>
            <a:r>
              <a:rPr lang="ko-KR" altLang="en-US" dirty="0" smtClean="0"/>
              <a:t>시간 </a:t>
            </a:r>
            <a:r>
              <a:rPr lang="en-US" altLang="ko-KR" dirty="0" smtClean="0"/>
              <a:t>: </a:t>
            </a:r>
            <a:r>
              <a:rPr lang="en-US" altLang="ko-KR" dirty="0" smtClean="0"/>
              <a:t>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114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제작 시 고려사항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사용기기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02189" y="353466"/>
            <a:ext cx="372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UI </a:t>
            </a:r>
            <a:r>
              <a:rPr lang="ko-KR" altLang="en-US" dirty="0" err="1" smtClean="0"/>
              <a:t>이미지등</a:t>
            </a:r>
            <a:r>
              <a:rPr lang="ko-KR" altLang="en-US" dirty="0" smtClean="0"/>
              <a:t> 표현방식의 차이 조작</a:t>
            </a:r>
            <a:endParaRPr lang="ko-KR" altLang="en-US" dirty="0"/>
          </a:p>
        </p:txBody>
      </p:sp>
      <p:pic>
        <p:nvPicPr>
          <p:cNvPr id="4102" name="Picture 6" descr="스마트폰 게임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29679" r="3668" b="25880"/>
          <a:stretch/>
        </p:blipFill>
        <p:spPr bwMode="auto">
          <a:xfrm>
            <a:off x="4178121" y="1504897"/>
            <a:ext cx="3299004" cy="158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17084" t="19828" r="60000" b="49801"/>
          <a:stretch/>
        </p:blipFill>
        <p:spPr>
          <a:xfrm>
            <a:off x="1381125" y="1381125"/>
            <a:ext cx="2644930" cy="1971676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690379"/>
              </p:ext>
            </p:extLst>
          </p:nvPr>
        </p:nvGraphicFramePr>
        <p:xfrm>
          <a:off x="1381125" y="3618976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238667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52009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29118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모바일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33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728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63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330806"/>
              </p:ext>
            </p:extLst>
          </p:nvPr>
        </p:nvGraphicFramePr>
        <p:xfrm>
          <a:off x="1159269" y="1155469"/>
          <a:ext cx="6824750" cy="3201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144">
                  <a:extLst>
                    <a:ext uri="{9D8B030D-6E8A-4147-A177-3AD203B41FA5}">
                      <a16:colId xmlns:a16="http://schemas.microsoft.com/office/drawing/2014/main" val="4026556753"/>
                    </a:ext>
                  </a:extLst>
                </a:gridCol>
                <a:gridCol w="845386">
                  <a:extLst>
                    <a:ext uri="{9D8B030D-6E8A-4147-A177-3AD203B41FA5}">
                      <a16:colId xmlns:a16="http://schemas.microsoft.com/office/drawing/2014/main" val="2793424971"/>
                    </a:ext>
                  </a:extLst>
                </a:gridCol>
                <a:gridCol w="664838">
                  <a:extLst>
                    <a:ext uri="{9D8B030D-6E8A-4147-A177-3AD203B41FA5}">
                      <a16:colId xmlns:a16="http://schemas.microsoft.com/office/drawing/2014/main" val="1943228755"/>
                    </a:ext>
                  </a:extLst>
                </a:gridCol>
                <a:gridCol w="1409007">
                  <a:extLst>
                    <a:ext uri="{9D8B030D-6E8A-4147-A177-3AD203B41FA5}">
                      <a16:colId xmlns:a16="http://schemas.microsoft.com/office/drawing/2014/main" val="574549700"/>
                    </a:ext>
                  </a:extLst>
                </a:gridCol>
                <a:gridCol w="3412375">
                  <a:extLst>
                    <a:ext uri="{9D8B030D-6E8A-4147-A177-3AD203B41FA5}">
                      <a16:colId xmlns:a16="http://schemas.microsoft.com/office/drawing/2014/main" val="61072579"/>
                    </a:ext>
                  </a:extLst>
                </a:gridCol>
              </a:tblGrid>
              <a:tr h="1733298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918746"/>
                  </a:ext>
                </a:extLst>
              </a:tr>
              <a:tr h="3671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장르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요소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중요도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26158"/>
                  </a:ext>
                </a:extLst>
              </a:tr>
              <a:tr h="36716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액션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캐릭터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상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캐릭터의 성능에 따라 </a:t>
                      </a:r>
                      <a:r>
                        <a:rPr lang="ko-KR" altLang="en-US" sz="1200" dirty="0" smtClean="0"/>
                        <a:t>액션 요소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조작 난이도적인 부분의 완화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132073"/>
                  </a:ext>
                </a:extLst>
              </a:tr>
              <a:tr h="3671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조작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플레이어의 즉각적인 반응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스킬사용등이 중요시된다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32109"/>
                  </a:ext>
                </a:extLst>
              </a:tr>
              <a:tr h="3671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오브젝트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하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조작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캐릭터에</a:t>
                      </a:r>
                      <a:r>
                        <a:rPr lang="ko-KR" altLang="en-US" sz="1200" baseline="0" dirty="0" smtClean="0"/>
                        <a:t> 의해 난이도가 </a:t>
                      </a:r>
                      <a:r>
                        <a:rPr lang="ko-KR" altLang="en-US" sz="1200" baseline="0" dirty="0" smtClean="0"/>
                        <a:t>낮아지거나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보조적인 역할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995383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86798" y="332154"/>
            <a:ext cx="4468374" cy="411956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제작 시 고려사항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장르</a:t>
            </a:r>
            <a:r>
              <a:rPr lang="en-US" altLang="ko-KR" dirty="0" smtClean="0"/>
              <a:t>(</a:t>
            </a:r>
            <a:r>
              <a:rPr lang="ko-KR" altLang="en-US" dirty="0" smtClean="0"/>
              <a:t>액션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pic>
        <p:nvPicPr>
          <p:cNvPr id="1026" name="Picture 2" descr="액션플랫포머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404" y="1208627"/>
            <a:ext cx="2467301" cy="13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데드셀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89" y="1208627"/>
            <a:ext cx="2467302" cy="13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0743" y="4515359"/>
            <a:ext cx="7229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캐릭터와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플레이어의 조작이 중요 시 되는 장르이다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기본적인 이동 뿐만이 아닌 다양한 스킬들이 존재하며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난이도가 올라갈 수록 캐릭터도 성장하는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방식의 플레이 방향을 가지고있다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PC</a:t>
            </a:r>
            <a:r>
              <a:rPr lang="ko-KR" altLang="en-US" sz="1200" dirty="0" smtClean="0"/>
              <a:t>의 기준으로는 입출력 장치가 분리가 되어 있어 조작에 큰 어려움이 없지만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모바일의 경우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 smtClean="0"/>
              <a:t>입출력장치가 합쳐져 있어 늘어나는 조작의 배치나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구성에 고려해야 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368719" y="2596484"/>
            <a:ext cx="803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데드셀</a:t>
            </a:r>
            <a:r>
              <a:rPr lang="en-US" altLang="ko-KR" sz="1000" dirty="0" smtClean="0"/>
              <a:t>(</a:t>
            </a:r>
            <a:r>
              <a:rPr lang="en-US" altLang="ko-KR" sz="1000" dirty="0" smtClean="0"/>
              <a:t>PC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6012597" y="2596484"/>
            <a:ext cx="1606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글림 오브 파이어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모바일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57579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717441"/>
              </p:ext>
            </p:extLst>
          </p:nvPr>
        </p:nvGraphicFramePr>
        <p:xfrm>
          <a:off x="1159269" y="1155469"/>
          <a:ext cx="6824750" cy="3201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144">
                  <a:extLst>
                    <a:ext uri="{9D8B030D-6E8A-4147-A177-3AD203B41FA5}">
                      <a16:colId xmlns:a16="http://schemas.microsoft.com/office/drawing/2014/main" val="4026556753"/>
                    </a:ext>
                  </a:extLst>
                </a:gridCol>
                <a:gridCol w="845386">
                  <a:extLst>
                    <a:ext uri="{9D8B030D-6E8A-4147-A177-3AD203B41FA5}">
                      <a16:colId xmlns:a16="http://schemas.microsoft.com/office/drawing/2014/main" val="2793424971"/>
                    </a:ext>
                  </a:extLst>
                </a:gridCol>
                <a:gridCol w="664838">
                  <a:extLst>
                    <a:ext uri="{9D8B030D-6E8A-4147-A177-3AD203B41FA5}">
                      <a16:colId xmlns:a16="http://schemas.microsoft.com/office/drawing/2014/main" val="1943228755"/>
                    </a:ext>
                  </a:extLst>
                </a:gridCol>
                <a:gridCol w="1409007">
                  <a:extLst>
                    <a:ext uri="{9D8B030D-6E8A-4147-A177-3AD203B41FA5}">
                      <a16:colId xmlns:a16="http://schemas.microsoft.com/office/drawing/2014/main" val="574549700"/>
                    </a:ext>
                  </a:extLst>
                </a:gridCol>
                <a:gridCol w="3412375">
                  <a:extLst>
                    <a:ext uri="{9D8B030D-6E8A-4147-A177-3AD203B41FA5}">
                      <a16:colId xmlns:a16="http://schemas.microsoft.com/office/drawing/2014/main" val="61072579"/>
                    </a:ext>
                  </a:extLst>
                </a:gridCol>
              </a:tblGrid>
              <a:tr h="1733298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918746"/>
                  </a:ext>
                </a:extLst>
              </a:tr>
              <a:tr h="3671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장르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요소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중요도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26158"/>
                  </a:ext>
                </a:extLst>
              </a:tr>
              <a:tr h="36716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퍼즐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캐릭터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스킬 요소에 따라 오브젝트들의 활용 방법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해결방안이 제시됨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132073"/>
                  </a:ext>
                </a:extLst>
              </a:tr>
              <a:tr h="3671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조작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하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오브젝트의와 캐릭터의 스킬연관성에 의해 플레이가 결정된다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32109"/>
                  </a:ext>
                </a:extLst>
              </a:tr>
              <a:tr h="3671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오브젝트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상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퍼즐 장르의 핵심요소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오브젝트의 구성에 따라 난이도가 달라짐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995383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86798" y="332154"/>
            <a:ext cx="4468374" cy="411956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제작 시 고려사항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장르</a:t>
            </a:r>
            <a:r>
              <a:rPr lang="en-US" altLang="ko-KR" dirty="0" smtClean="0"/>
              <a:t>(</a:t>
            </a:r>
            <a:r>
              <a:rPr lang="ko-KR" altLang="en-US" dirty="0" smtClean="0"/>
              <a:t>퍼즐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0743" y="4515359"/>
            <a:ext cx="7229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오브젝트들에 의해 플레이가 강요되는 것이 특징이다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플레이 시 유저가 오브젝트들의 행동과 캐릭터가 가지고있는 스킬의 상호작용을 알맞게 사용하여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다음 구간으로 넘어가는 플레이를 방향을 가지고 있다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캐릭터의 스킬은 오브젝트에 따라 자동적으로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변화되거나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오브젝트들의 행동이 달라지는 방향을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사용하고 있어서 조작 키는 단순하다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530477" y="2581689"/>
            <a:ext cx="657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림보</a:t>
            </a:r>
            <a:r>
              <a:rPr lang="en-US" altLang="ko-KR" sz="1000" dirty="0" smtClean="0"/>
              <a:t>(</a:t>
            </a:r>
            <a:r>
              <a:rPr lang="en-US" altLang="ko-KR" sz="1000" dirty="0" smtClean="0"/>
              <a:t>PC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6559088" y="2581689"/>
            <a:ext cx="1038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더 램프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모바일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pic>
        <p:nvPicPr>
          <p:cNvPr id="11" name="Picture 2" descr="더 램프 게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404" y="1208627"/>
            <a:ext cx="2467300" cy="13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89" y="1208627"/>
            <a:ext cx="2467301" cy="138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42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72528"/>
              </p:ext>
            </p:extLst>
          </p:nvPr>
        </p:nvGraphicFramePr>
        <p:xfrm>
          <a:off x="1159269" y="1155469"/>
          <a:ext cx="6824750" cy="3201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144">
                  <a:extLst>
                    <a:ext uri="{9D8B030D-6E8A-4147-A177-3AD203B41FA5}">
                      <a16:colId xmlns:a16="http://schemas.microsoft.com/office/drawing/2014/main" val="4026556753"/>
                    </a:ext>
                  </a:extLst>
                </a:gridCol>
                <a:gridCol w="845386">
                  <a:extLst>
                    <a:ext uri="{9D8B030D-6E8A-4147-A177-3AD203B41FA5}">
                      <a16:colId xmlns:a16="http://schemas.microsoft.com/office/drawing/2014/main" val="2793424971"/>
                    </a:ext>
                  </a:extLst>
                </a:gridCol>
                <a:gridCol w="664838">
                  <a:extLst>
                    <a:ext uri="{9D8B030D-6E8A-4147-A177-3AD203B41FA5}">
                      <a16:colId xmlns:a16="http://schemas.microsoft.com/office/drawing/2014/main" val="1943228755"/>
                    </a:ext>
                  </a:extLst>
                </a:gridCol>
                <a:gridCol w="1409007">
                  <a:extLst>
                    <a:ext uri="{9D8B030D-6E8A-4147-A177-3AD203B41FA5}">
                      <a16:colId xmlns:a16="http://schemas.microsoft.com/office/drawing/2014/main" val="574549700"/>
                    </a:ext>
                  </a:extLst>
                </a:gridCol>
                <a:gridCol w="3412375">
                  <a:extLst>
                    <a:ext uri="{9D8B030D-6E8A-4147-A177-3AD203B41FA5}">
                      <a16:colId xmlns:a16="http://schemas.microsoft.com/office/drawing/2014/main" val="61072579"/>
                    </a:ext>
                  </a:extLst>
                </a:gridCol>
              </a:tblGrid>
              <a:tr h="1733298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918746"/>
                  </a:ext>
                </a:extLst>
              </a:tr>
              <a:tr h="3671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장르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요소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중요도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26158"/>
                  </a:ext>
                </a:extLst>
              </a:tr>
              <a:tr h="36716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러닝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캐릭터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하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아바타용도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게임의 조작의 도움을 주는 역할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132073"/>
                  </a:ext>
                </a:extLst>
              </a:tr>
              <a:tr h="3671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조작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오브젝트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상황에 따른 즉각적인 반응속도가 요구됨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32109"/>
                  </a:ext>
                </a:extLst>
              </a:tr>
              <a:tr h="3671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오브젝트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상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달리기에 방해물이 되는 요소로 게임의 난이도가 달라짐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995383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86798" y="332154"/>
            <a:ext cx="4468374" cy="411956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제작 시 고려사항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장르</a:t>
            </a:r>
            <a:r>
              <a:rPr lang="en-US" altLang="ko-KR" dirty="0" smtClean="0"/>
              <a:t>(</a:t>
            </a:r>
            <a:r>
              <a:rPr lang="ko-KR" altLang="en-US" dirty="0" smtClean="0"/>
              <a:t>러닝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0743" y="4515359"/>
            <a:ext cx="7229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맵에</a:t>
            </a:r>
            <a:r>
              <a:rPr lang="ko-KR" altLang="en-US" sz="1200" dirty="0" smtClean="0"/>
              <a:t> 배치되어 있는 오브젝트들을 플레이어가 캐릭터를 조작하여 앞으로 달려나가는 게임장르이다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 </a:t>
            </a:r>
            <a:r>
              <a:rPr lang="en-US" altLang="ko-KR" sz="1200" dirty="0" smtClean="0"/>
              <a:t>PC</a:t>
            </a:r>
            <a:r>
              <a:rPr lang="ko-KR" altLang="en-US" sz="1200" dirty="0" smtClean="0"/>
              <a:t>에서의 러닝은 오브젝트와 캐릭터가 할 수 있는 점프 액션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다른 행동이 많으며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조작숙련도에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따라 게임의 난이도가 결정된다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모바일에서의 러닝은 기기에 맞게 간단한 조작을 사용하기 때문에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캐릭터의 부가적인 스킬</a:t>
            </a:r>
            <a:r>
              <a:rPr lang="en-US" altLang="ko-KR" sz="1200" dirty="0" smtClean="0"/>
              <a:t>,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 smtClean="0"/>
              <a:t>시스템이 도움을 주는 방식을 사용한다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56363" y="2596484"/>
            <a:ext cx="10921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테일즈</a:t>
            </a:r>
            <a:r>
              <a:rPr lang="ko-KR" altLang="en-US" sz="1000" dirty="0" smtClean="0"/>
              <a:t> </a:t>
            </a:r>
            <a:r>
              <a:rPr lang="ko-KR" altLang="en-US" sz="1000" dirty="0" smtClean="0"/>
              <a:t>런너</a:t>
            </a:r>
            <a:r>
              <a:rPr lang="en-US" altLang="ko-KR" sz="1000" dirty="0" smtClean="0"/>
              <a:t>(</a:t>
            </a:r>
            <a:r>
              <a:rPr lang="en-US" altLang="ko-KR" sz="1000" dirty="0" smtClean="0"/>
              <a:t>PC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70567" y="2596484"/>
            <a:ext cx="1038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템플런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모바일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pic>
        <p:nvPicPr>
          <p:cNvPr id="3076" name="Picture 4" descr="테일즈런너 플레이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413" y="1208626"/>
            <a:ext cx="1860013" cy="13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21698" t="30865" r="55032" b="35965"/>
          <a:stretch/>
        </p:blipFill>
        <p:spPr>
          <a:xfrm>
            <a:off x="5485609" y="1208627"/>
            <a:ext cx="1734342" cy="13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19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86798" y="332154"/>
            <a:ext cx="4468374" cy="411956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제작시</a:t>
            </a:r>
            <a:r>
              <a:rPr lang="ko-KR" altLang="en-US" dirty="0" smtClean="0"/>
              <a:t> </a:t>
            </a:r>
            <a:r>
              <a:rPr lang="ko-KR" altLang="en-US" dirty="0" smtClean="0"/>
              <a:t>고려사항</a:t>
            </a:r>
            <a:r>
              <a:rPr lang="en-US" altLang="ko-KR" dirty="0" smtClean="0"/>
              <a:t>-</a:t>
            </a:r>
            <a:r>
              <a:rPr lang="ko-KR" altLang="en-US" dirty="0" smtClean="0"/>
              <a:t>장르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317933"/>
              </p:ext>
            </p:extLst>
          </p:nvPr>
        </p:nvGraphicFramePr>
        <p:xfrm>
          <a:off x="504497" y="987973"/>
          <a:ext cx="8145518" cy="537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579">
                  <a:extLst>
                    <a:ext uri="{9D8B030D-6E8A-4147-A177-3AD203B41FA5}">
                      <a16:colId xmlns:a16="http://schemas.microsoft.com/office/drawing/2014/main" val="752304274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1289610614"/>
                    </a:ext>
                  </a:extLst>
                </a:gridCol>
                <a:gridCol w="735724">
                  <a:extLst>
                    <a:ext uri="{9D8B030D-6E8A-4147-A177-3AD203B41FA5}">
                      <a16:colId xmlns:a16="http://schemas.microsoft.com/office/drawing/2014/main" val="284594103"/>
                    </a:ext>
                  </a:extLst>
                </a:gridCol>
                <a:gridCol w="5812222">
                  <a:extLst>
                    <a:ext uri="{9D8B030D-6E8A-4147-A177-3AD203B41FA5}">
                      <a16:colId xmlns:a16="http://schemas.microsoft.com/office/drawing/2014/main" val="51016640"/>
                    </a:ext>
                  </a:extLst>
                </a:gridCol>
              </a:tblGrid>
              <a:tr h="537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장르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요소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중요도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33134"/>
                  </a:ext>
                </a:extLst>
              </a:tr>
              <a:tr h="53700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액션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캐릭터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캐릭터의 성능에 따라 </a:t>
                      </a:r>
                      <a:r>
                        <a:rPr lang="ko-KR" altLang="en-US" sz="1400" dirty="0" err="1" smtClean="0"/>
                        <a:t>액션요소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조작 </a:t>
                      </a:r>
                      <a:r>
                        <a:rPr lang="ko-KR" altLang="en-US" sz="1400" dirty="0" err="1" smtClean="0"/>
                        <a:t>난이도적인</a:t>
                      </a:r>
                      <a:r>
                        <a:rPr lang="ko-KR" altLang="en-US" sz="1400" dirty="0" smtClean="0"/>
                        <a:t> 부분의 완화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1909"/>
                  </a:ext>
                </a:extLst>
              </a:tr>
              <a:tr h="5370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조작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중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플레이어의 즉각적인 반응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스킬사용등이 중요시된다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698118"/>
                  </a:ext>
                </a:extLst>
              </a:tr>
              <a:tr h="5370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오브젝트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하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조작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dirty="0" smtClean="0"/>
                        <a:t>캐릭터에</a:t>
                      </a:r>
                      <a:r>
                        <a:rPr lang="ko-KR" altLang="en-US" sz="1400" baseline="0" dirty="0" smtClean="0"/>
                        <a:t> 의해 난이도가 낮아지는 경우가 많다</a:t>
                      </a:r>
                      <a:r>
                        <a:rPr lang="en-US" altLang="ko-KR" sz="1400" baseline="0" dirty="0" smtClean="0"/>
                        <a:t>.</a:t>
                      </a:r>
                      <a:r>
                        <a:rPr lang="ko-KR" altLang="en-US" sz="1400" baseline="0" dirty="0" smtClean="0"/>
                        <a:t> 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697831"/>
                  </a:ext>
                </a:extLst>
              </a:tr>
              <a:tr h="53700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퍼즐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캐릭터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스킬요소에</a:t>
                      </a:r>
                      <a:r>
                        <a:rPr lang="ko-KR" altLang="en-US" sz="1200" dirty="0" smtClean="0"/>
                        <a:t> 따라 오브젝트들의 활용 방법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해결방안이 제시됨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715789"/>
                  </a:ext>
                </a:extLst>
              </a:tr>
              <a:tr h="5370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조작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하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오브젝트의와 캐릭터의 스킬연관성의 중요도가 높기 때문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897740"/>
                  </a:ext>
                </a:extLst>
              </a:tr>
              <a:tr h="5370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오브젝트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상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퍼즐장르의</a:t>
                      </a:r>
                      <a:r>
                        <a:rPr lang="ko-KR" altLang="en-US" sz="1200" dirty="0" smtClean="0"/>
                        <a:t> 핵심요소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오브젝트의 구성에 따라 게임의 난이도가 달라짐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119170"/>
                  </a:ext>
                </a:extLst>
              </a:tr>
              <a:tr h="53700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러닝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캐릭터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하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달리는 </a:t>
                      </a:r>
                      <a:r>
                        <a:rPr lang="ko-KR" altLang="en-US" sz="1400" dirty="0" err="1" smtClean="0"/>
                        <a:t>캐릭터용도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게임의 조작의 도움을 주는 역할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559935"/>
                  </a:ext>
                </a:extLst>
              </a:tr>
              <a:tr h="5370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조작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중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오브젝트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상황에 따른 즉각적인 반응속도가 요구됨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144325"/>
                  </a:ext>
                </a:extLst>
              </a:tr>
              <a:tr h="5370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오브젝트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러닝의 방해물이 되는 요소가 제일중요하기 때문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494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489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613" y="1180516"/>
            <a:ext cx="61016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+ </a:t>
            </a:r>
            <a:r>
              <a:rPr lang="ko-KR" altLang="en-US" dirty="0" smtClean="0"/>
              <a:t>주 재미요소 멀까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+</a:t>
            </a:r>
          </a:p>
          <a:p>
            <a:endParaRPr lang="en-US" altLang="ko-KR" dirty="0"/>
          </a:p>
          <a:p>
            <a:r>
              <a:rPr lang="en-US" altLang="ko-KR" dirty="0" smtClean="0"/>
              <a:t>1.</a:t>
            </a:r>
            <a:r>
              <a:rPr lang="ko-KR" altLang="en-US" dirty="0" smtClean="0"/>
              <a:t>컨트롤의 재미</a:t>
            </a:r>
            <a:endParaRPr lang="en-US" altLang="ko-KR" dirty="0" smtClean="0"/>
          </a:p>
          <a:p>
            <a:r>
              <a:rPr lang="en-US" altLang="ko-KR" dirty="0" smtClean="0"/>
              <a:t>2.</a:t>
            </a:r>
            <a:r>
              <a:rPr lang="ko-KR" altLang="en-US" dirty="0" smtClean="0"/>
              <a:t>도전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박스쳣다면</a:t>
            </a:r>
            <a:r>
              <a:rPr lang="ko-KR" altLang="en-US" dirty="0" smtClean="0"/>
              <a:t> 좌우 상하 여백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사진한개라면 상하좌우 비율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전체적인 </a:t>
            </a:r>
            <a:r>
              <a:rPr lang="ko-KR" altLang="en-US" dirty="0" err="1" smtClean="0"/>
              <a:t>장르에대한설명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제작시고려사항</a:t>
            </a:r>
            <a:endParaRPr lang="en-US" altLang="ko-KR" dirty="0" smtClean="0"/>
          </a:p>
          <a:p>
            <a:r>
              <a:rPr lang="ko-KR" altLang="en-US" dirty="0" smtClean="0"/>
              <a:t>플랫폼에 </a:t>
            </a:r>
            <a:r>
              <a:rPr lang="ko-KR" altLang="en-US" dirty="0" err="1" smtClean="0"/>
              <a:t>따달라지는</a:t>
            </a:r>
            <a:r>
              <a:rPr lang="ko-KR" altLang="en-US" dirty="0" smtClean="0"/>
              <a:t> 요소 모바일</a:t>
            </a:r>
            <a:r>
              <a:rPr lang="en-US" altLang="ko-KR" dirty="0" smtClean="0"/>
              <a:t>pc</a:t>
            </a:r>
          </a:p>
          <a:p>
            <a:r>
              <a:rPr lang="ko-KR" altLang="en-US" dirty="0" err="1" smtClean="0"/>
              <a:t>ㅂ라전방향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1698" t="30865" r="55032" b="35965"/>
          <a:stretch/>
        </p:blipFill>
        <p:spPr>
          <a:xfrm>
            <a:off x="4914900" y="5715000"/>
            <a:ext cx="4229100" cy="3390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7084" t="19828" r="60000" b="49801"/>
          <a:stretch/>
        </p:blipFill>
        <p:spPr>
          <a:xfrm>
            <a:off x="4506810" y="1638299"/>
            <a:ext cx="4191000" cy="31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6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70" y="1467537"/>
            <a:ext cx="3665652" cy="206609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82455" y="3516157"/>
            <a:ext cx="1119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셀레스트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동영상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708296" y="3920493"/>
            <a:ext cx="738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캐릭터의 다양한 점프 액션을 사용할 수 있는 아이템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스킬요소등이 존재한다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공중에서 </a:t>
            </a:r>
            <a:r>
              <a:rPr lang="ko-KR" altLang="en-US" sz="1200" dirty="0"/>
              <a:t>점프를 한번 더 한다거나</a:t>
            </a:r>
            <a:r>
              <a:rPr lang="en-US" altLang="ko-KR" sz="1200" dirty="0"/>
              <a:t>, </a:t>
            </a:r>
            <a:r>
              <a:rPr lang="ko-KR" altLang="en-US" sz="1200" dirty="0"/>
              <a:t>공중에서 이동하는</a:t>
            </a:r>
            <a:r>
              <a:rPr lang="en-US" altLang="ko-KR" sz="1200" dirty="0"/>
              <a:t>,</a:t>
            </a:r>
            <a:r>
              <a:rPr lang="ko-KR" altLang="en-US" sz="1200" dirty="0"/>
              <a:t> 등 </a:t>
            </a:r>
            <a:r>
              <a:rPr lang="ko-KR" altLang="en-US" sz="1200" dirty="0" smtClean="0"/>
              <a:t>다양한 액션이 </a:t>
            </a:r>
            <a:r>
              <a:rPr lang="ko-KR" altLang="en-US" sz="1200" dirty="0"/>
              <a:t>가능하다</a:t>
            </a:r>
            <a:r>
              <a:rPr lang="en-US" altLang="ko-KR" sz="1200" dirty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708296" y="5192228"/>
            <a:ext cx="772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단순한 발판 기능 뿐만이 아닌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플랫폼을 스토리텔링적인 요소</a:t>
            </a:r>
            <a:r>
              <a:rPr lang="ko-KR" altLang="en-US" sz="1200" dirty="0" smtClean="0"/>
              <a:t>로 활용</a:t>
            </a:r>
            <a:endParaRPr lang="en-US" altLang="ko-KR" sz="1200" dirty="0" smtClean="0"/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타 장르와 접목하여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색다른 장르를 만들어 새로운 재미</a:t>
            </a:r>
            <a:r>
              <a:rPr lang="ko-KR" altLang="en-US" sz="1200" dirty="0" smtClean="0"/>
              <a:t>를 창작</a:t>
            </a:r>
            <a:endParaRPr lang="en-US" altLang="ko-KR" sz="1200" dirty="0" smtClean="0"/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단순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점프가 이후 새로운 액션을 통해 점프 액션의 다양화</a:t>
            </a:r>
            <a:r>
              <a:rPr lang="ko-KR" altLang="en-US" sz="1200" dirty="0" smtClean="0"/>
              <a:t>를 추구 </a:t>
            </a:r>
            <a:endParaRPr lang="en-US" altLang="ko-KR" sz="1200" dirty="0" smtClean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플랫포머의</a:t>
            </a:r>
            <a:r>
              <a:rPr lang="ko-KR" altLang="en-US" dirty="0" smtClean="0"/>
              <a:t> 특징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0229" y="1002666"/>
            <a:ext cx="73860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4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점프액션게임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2036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08296" y="3438214"/>
            <a:ext cx="3872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점프 키와 이동 키의 완전한 독립</a:t>
            </a:r>
            <a:endParaRPr lang="en-US" altLang="ko-KR" sz="1200" dirty="0"/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동일한 위치에 이동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행동 조작이 있을 시 조작이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몰려서 손의 피로함을 느낀다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708296" y="5325228"/>
            <a:ext cx="7380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점프가 핵심이기 때문에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점프 키를 분리</a:t>
            </a:r>
            <a:r>
              <a:rPr lang="ko-KR" altLang="en-US" sz="1200" dirty="0" smtClean="0"/>
              <a:t>하여 조작을 쉽게 해야 된다</a:t>
            </a:r>
            <a:r>
              <a:rPr lang="en-US" altLang="ko-KR" sz="1200" dirty="0" smtClean="0"/>
              <a:t>.</a:t>
            </a: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단순한 점프액션뿐만이 아닌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유저들이 납득할만한 점프 액션을 사용</a:t>
            </a:r>
            <a:r>
              <a:rPr lang="ko-KR" altLang="en-US" sz="1200" dirty="0" smtClean="0"/>
              <a:t>해야 거부감이 적다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49988" y="3438214"/>
            <a:ext cx="3482161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기존과 다른 점프 조작을 사용할 경우 유저가 다시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조작방법을 익혀야 되어</a:t>
            </a:r>
            <a:r>
              <a:rPr lang="en-US" altLang="ko-KR" sz="1200" dirty="0"/>
              <a:t>,</a:t>
            </a:r>
            <a:r>
              <a:rPr lang="ko-KR" altLang="en-US" sz="1200" dirty="0"/>
              <a:t> 유저들은 불편함을 느낀다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786798" y="332154"/>
            <a:ext cx="3793748" cy="411956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 smtClean="0"/>
              <a:t>플랫포머의</a:t>
            </a:r>
            <a:r>
              <a:rPr lang="ko-KR" altLang="en-US" dirty="0" smtClean="0"/>
              <a:t> 고려사항</a:t>
            </a:r>
            <a:r>
              <a:rPr lang="en-US" altLang="ko-KR" dirty="0" smtClean="0"/>
              <a:t>-</a:t>
            </a:r>
            <a:r>
              <a:rPr lang="ko-KR" altLang="en-US" dirty="0" smtClean="0"/>
              <a:t>조작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0354" y="1002666"/>
            <a:ext cx="16019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1</a:t>
            </a:r>
            <a:r>
              <a:rPr lang="en-US" altLang="ko-KR" b="1" dirty="0" smtClean="0"/>
              <a:t>. </a:t>
            </a:r>
            <a:r>
              <a:rPr lang="ko-KR" altLang="en-US" b="1" dirty="0" err="1" smtClean="0"/>
              <a:t>직관성</a:t>
            </a:r>
            <a:endParaRPr lang="en-US" altLang="ko-KR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580546" y="1002665"/>
            <a:ext cx="3751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2</a:t>
            </a:r>
            <a:r>
              <a:rPr lang="en-US" altLang="ko-KR" b="1" dirty="0" smtClean="0"/>
              <a:t>. </a:t>
            </a:r>
            <a:r>
              <a:rPr lang="ko-KR" altLang="en-US" b="1" dirty="0" err="1" smtClean="0"/>
              <a:t>유저경험과</a:t>
            </a:r>
            <a:r>
              <a:rPr lang="ko-KR" altLang="en-US" b="1" dirty="0" smtClean="0"/>
              <a:t> 비슷하게  </a:t>
            </a:r>
            <a:r>
              <a:rPr lang="ko-KR" altLang="en-US" b="1" dirty="0" err="1" smtClean="0"/>
              <a:t>가야된다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862209" y="1578863"/>
            <a:ext cx="3289428" cy="1585281"/>
            <a:chOff x="998178" y="1706452"/>
            <a:chExt cx="2882823" cy="13893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279" b="88525" l="6182" r="99273"/>
                      </a14:imgEffect>
                    </a14:imgLayer>
                  </a14:imgProps>
                </a:ext>
              </a:extLst>
            </a:blip>
            <a:srcRect t="16551" b="15527"/>
            <a:stretch/>
          </p:blipFill>
          <p:spPr>
            <a:xfrm>
              <a:off x="998178" y="1706452"/>
              <a:ext cx="2882823" cy="1303021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188719" y="1792756"/>
              <a:ext cx="460249" cy="1275939"/>
            </a:xfrm>
            <a:prstGeom prst="rect">
              <a:avLst/>
            </a:prstGeom>
            <a:noFill/>
            <a:ln w="28575">
              <a:solidFill>
                <a:srgbClr val="0B00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30879" y="1792756"/>
              <a:ext cx="460249" cy="12759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88719" y="2849556"/>
              <a:ext cx="5074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이동</a:t>
              </a:r>
              <a:endParaRPr lang="ko-KR" altLang="en-US" sz="1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30879" y="2849556"/>
              <a:ext cx="5074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행동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708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79" y="1240714"/>
            <a:ext cx="3564771" cy="2085602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703356" y="3741334"/>
            <a:ext cx="7886700" cy="8140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/>
            <a:r>
              <a:rPr lang="ko-KR" altLang="en-US" sz="1200" dirty="0"/>
              <a:t>기존 플레이방식인 달리기</a:t>
            </a:r>
            <a:r>
              <a:rPr lang="en-US" altLang="ko-KR" sz="1200" dirty="0"/>
              <a:t>,</a:t>
            </a:r>
            <a:r>
              <a:rPr lang="ko-KR" altLang="en-US" sz="1200" dirty="0"/>
              <a:t>점프</a:t>
            </a:r>
            <a:r>
              <a:rPr lang="en-US" altLang="ko-KR" sz="1200" dirty="0"/>
              <a:t>,</a:t>
            </a:r>
            <a:r>
              <a:rPr lang="ko-KR" altLang="en-US" sz="1200" dirty="0"/>
              <a:t>밟기의 익숙한 액션을 사용하여 기존유저층을 쉽게 유입이 </a:t>
            </a:r>
            <a:r>
              <a:rPr lang="ko-KR" altLang="en-US" sz="1200" dirty="0" smtClean="0"/>
              <a:t>가능했다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marL="177800" indent="-177800"/>
            <a:r>
              <a:rPr lang="ko-KR" altLang="en-US" sz="1200" dirty="0"/>
              <a:t>캐릭터가 </a:t>
            </a:r>
            <a:r>
              <a:rPr lang="ko-KR" altLang="en-US" sz="1200" dirty="0" smtClean="0"/>
              <a:t>조작 가능한 </a:t>
            </a:r>
            <a:r>
              <a:rPr lang="en-US" altLang="ko-KR" sz="1200" dirty="0"/>
              <a:t>“</a:t>
            </a:r>
            <a:r>
              <a:rPr lang="ko-KR" altLang="en-US" sz="1200" dirty="0"/>
              <a:t>캐피</a:t>
            </a:r>
            <a:r>
              <a:rPr lang="en-US" altLang="ko-KR" sz="1200" dirty="0"/>
              <a:t>”</a:t>
            </a:r>
            <a:r>
              <a:rPr lang="ko-KR" altLang="en-US" sz="1200" dirty="0"/>
              <a:t>라고 불리는 모자캐릭터를 추가하여 캡쳐</a:t>
            </a:r>
            <a:r>
              <a:rPr lang="en-US" altLang="ko-KR" sz="1200" dirty="0"/>
              <a:t>, </a:t>
            </a:r>
            <a:r>
              <a:rPr lang="ko-KR" altLang="en-US" sz="1200" dirty="0"/>
              <a:t>던지기</a:t>
            </a:r>
            <a:r>
              <a:rPr lang="en-US" altLang="ko-KR" sz="1200" dirty="0"/>
              <a:t>, </a:t>
            </a:r>
            <a:r>
              <a:rPr lang="ko-KR" altLang="en-US" sz="1200" dirty="0"/>
              <a:t>발판 등의 새로운 액션 </a:t>
            </a:r>
            <a:r>
              <a:rPr lang="ko-KR" altLang="en-US" sz="1200" dirty="0" smtClean="0"/>
              <a:t>추가</a:t>
            </a:r>
            <a:endParaRPr lang="en-US" altLang="ko-KR" sz="1200" dirty="0"/>
          </a:p>
          <a:p>
            <a:pPr marL="177800" indent="-177800"/>
            <a:r>
              <a:rPr lang="ko-KR" altLang="en-US" sz="1200" dirty="0" smtClean="0"/>
              <a:t>기존 방식과 새로 추가된 </a:t>
            </a:r>
            <a:r>
              <a:rPr lang="ko-KR" altLang="en-US" sz="1200" dirty="0"/>
              <a:t>방식의 상호작용을 통해 새로운 재미를 유저들에게 주었다</a:t>
            </a:r>
            <a:r>
              <a:rPr lang="en-US" altLang="ko-KR" sz="1200" dirty="0"/>
              <a:t>.</a:t>
            </a:r>
          </a:p>
        </p:txBody>
      </p:sp>
      <p:pic>
        <p:nvPicPr>
          <p:cNvPr id="6150" name="Picture 6" descr="330px-Super_Mario_Odyssey%2C_Seaside_Kingdo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455" y="1240714"/>
            <a:ext cx="3541769" cy="208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56259" y="3342815"/>
            <a:ext cx="25242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캡쳐 액션을 사용하여 굼바로 변신한 상태</a:t>
            </a: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03356" y="5274015"/>
            <a:ext cx="7886700" cy="8094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Wingdings" panose="05000000000000000000" pitchFamily="2" charset="2"/>
              <a:buChar char="ü"/>
            </a:pPr>
            <a:r>
              <a:rPr lang="ko-KR" altLang="en-US" sz="1200" dirty="0"/>
              <a:t>플랫포머 장르의 제일 큰 장점이 </a:t>
            </a:r>
            <a:r>
              <a:rPr lang="ko-KR" altLang="en-US" sz="1200" b="1" dirty="0">
                <a:solidFill>
                  <a:srgbClr val="FF0000"/>
                </a:solidFill>
              </a:rPr>
              <a:t>간단한 게임요소</a:t>
            </a:r>
            <a:r>
              <a:rPr lang="ko-KR" altLang="en-US" sz="1200" dirty="0"/>
              <a:t>라는 것이다</a:t>
            </a:r>
            <a:r>
              <a:rPr lang="en-US" altLang="ko-KR" sz="1200" dirty="0"/>
              <a:t>.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 </a:t>
            </a:r>
            <a:r>
              <a:rPr lang="ko-KR" altLang="en-US" sz="1200" dirty="0"/>
              <a:t>타 장르에 쉽게 녹아 들 수 있으며</a:t>
            </a:r>
            <a:r>
              <a:rPr lang="en-US" altLang="ko-KR" sz="1200" dirty="0"/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타 장르의  요소들과 합쳐져서 </a:t>
            </a:r>
            <a:r>
              <a:rPr lang="ko-KR" altLang="en-US" sz="1200" b="1" dirty="0">
                <a:solidFill>
                  <a:srgbClr val="FF0000"/>
                </a:solidFill>
              </a:rPr>
              <a:t>다양한 재미</a:t>
            </a:r>
            <a:r>
              <a:rPr lang="ko-KR" altLang="en-US" sz="1200" dirty="0"/>
              <a:t> 유저에게 를 줄 수 있다</a:t>
            </a:r>
            <a:r>
              <a:rPr lang="en-US" altLang="ko-KR" sz="1200" dirty="0"/>
              <a:t>.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ko-KR" altLang="en-US" sz="1200" dirty="0"/>
              <a:t>기존 플랫포머의 유저층뿐만이 아닌</a:t>
            </a:r>
            <a:r>
              <a:rPr lang="en-US" altLang="ko-KR" sz="1200" dirty="0"/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타 장르의 </a:t>
            </a:r>
            <a:r>
              <a:rPr lang="ko-KR" altLang="en-US" sz="1200" b="1" dirty="0">
                <a:solidFill>
                  <a:srgbClr val="FF0000"/>
                </a:solidFill>
              </a:rPr>
              <a:t>유저층을 활용하여 많은 유저층을 확보</a:t>
            </a:r>
            <a:r>
              <a:rPr lang="ko-KR" altLang="en-US" sz="1200" dirty="0"/>
              <a:t> 할 수 있다</a:t>
            </a:r>
            <a:r>
              <a:rPr lang="en-US" altLang="ko-KR" sz="1200" dirty="0"/>
              <a:t>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19215" y="3324162"/>
            <a:ext cx="1452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슈퍼 마리오 오디세이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예시게임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01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다이아몬드 23"/>
          <p:cNvSpPr/>
          <p:nvPr/>
        </p:nvSpPr>
        <p:spPr>
          <a:xfrm>
            <a:off x="445064" y="628857"/>
            <a:ext cx="2860270" cy="2860270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263954" y="1797417"/>
            <a:ext cx="1407648" cy="52314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INDEX</a:t>
            </a:r>
            <a:endParaRPr kumimoji="1" lang="en-US" altLang="ko-KR" sz="28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71078" y="2320566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01.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24168" y="2364111"/>
            <a:ext cx="1300223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장르 소개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71078" y="3090310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02.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24168" y="3133855"/>
            <a:ext cx="2069664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플랫포머의 특징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71078" y="3878064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03.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24168" y="3921609"/>
            <a:ext cx="3505955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PC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와 모바일에서의 </a:t>
            </a: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플랫포머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71078" y="4665818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04.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24168" y="4709363"/>
            <a:ext cx="2159432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제작 시 </a:t>
            </a:r>
            <a:r>
              <a:rPr kumimoji="1" lang="ko-KR" altLang="en-US" sz="20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고려사항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21638" y="858662"/>
            <a:ext cx="7161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FF0000"/>
                </a:solidFill>
              </a:rPr>
              <a:t>작성의도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28588" indent="-1285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플랫포머</a:t>
            </a:r>
            <a:r>
              <a:rPr lang="ko-KR" altLang="en-US" sz="1200" dirty="0" smtClean="0"/>
              <a:t> 장르에 대한 이해와 분석을 통해 개발할 게임에 사용하기 위해</a:t>
            </a:r>
            <a:endParaRPr lang="en-US" altLang="ko-KR" sz="1200" dirty="0" smtClean="0"/>
          </a:p>
          <a:p>
            <a:pPr marL="128588" indent="-1285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사용 기기에 </a:t>
            </a:r>
            <a:r>
              <a:rPr lang="ko-KR" altLang="en-US" sz="1200" dirty="0" smtClean="0"/>
              <a:t>따라 달라지는 </a:t>
            </a:r>
            <a:r>
              <a:rPr lang="ko-KR" altLang="en-US" sz="1200" dirty="0" smtClean="0"/>
              <a:t>표현 방식 분석하여 </a:t>
            </a:r>
            <a:r>
              <a:rPr lang="ko-KR" altLang="en-US" sz="1200" dirty="0" smtClean="0"/>
              <a:t>제작 </a:t>
            </a:r>
            <a:r>
              <a:rPr lang="ko-KR" altLang="en-US" sz="1200" dirty="0" smtClean="0"/>
              <a:t>시 고려하면서 제작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07943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8296" y="3647788"/>
            <a:ext cx="71781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닌텐도에서 </a:t>
            </a:r>
            <a:r>
              <a:rPr lang="ko-KR" altLang="en-US" sz="1200" dirty="0"/>
              <a:t>발매한 </a:t>
            </a:r>
            <a:r>
              <a:rPr lang="en-US" altLang="ko-KR" sz="1200" dirty="0"/>
              <a:t>‘</a:t>
            </a:r>
            <a:r>
              <a:rPr lang="ko-KR" altLang="en-US" sz="1200" dirty="0"/>
              <a:t>동키콩</a:t>
            </a:r>
            <a:r>
              <a:rPr lang="en-US" altLang="ko-KR" sz="1200" dirty="0"/>
              <a:t>‘ </a:t>
            </a:r>
            <a:r>
              <a:rPr lang="ko-KR" altLang="en-US" sz="1200" dirty="0"/>
              <a:t>이 등장 하면서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플랫폼을 </a:t>
            </a:r>
            <a:r>
              <a:rPr lang="ko-KR" altLang="en-US" sz="1200" dirty="0"/>
              <a:t>점프하면서 </a:t>
            </a:r>
            <a:r>
              <a:rPr lang="ko-KR" altLang="en-US" sz="1200" dirty="0" smtClean="0"/>
              <a:t>이동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사다리 </a:t>
            </a:r>
            <a:r>
              <a:rPr lang="ko-KR" altLang="en-US" sz="1200" dirty="0"/>
              <a:t>타기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등 의 행동을 하는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 smtClean="0"/>
              <a:t>플랫포머</a:t>
            </a:r>
            <a:r>
              <a:rPr lang="ko-KR" altLang="en-US" sz="1200" dirty="0" smtClean="0"/>
              <a:t> 라는 장르가 생겨나기 시작했으며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대표적인 예로 슈퍼마리오가 있다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플랫폼 </a:t>
            </a:r>
            <a:r>
              <a:rPr lang="ko-KR" altLang="en-US" sz="1200" dirty="0"/>
              <a:t>이라는 발판을 의미한다</a:t>
            </a:r>
            <a:r>
              <a:rPr lang="en-US" altLang="ko-KR" sz="1200" dirty="0"/>
              <a:t>. </a:t>
            </a:r>
            <a:r>
              <a:rPr lang="ko-KR" altLang="en-US" sz="1200" dirty="0"/>
              <a:t>즉 </a:t>
            </a:r>
            <a:r>
              <a:rPr lang="ko-KR" altLang="en-US" sz="1200" dirty="0"/>
              <a:t>플랫포머란</a:t>
            </a:r>
            <a:r>
              <a:rPr lang="ko-KR" altLang="en-US" sz="1200" dirty="0"/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발판이 등장하는 게임</a:t>
            </a:r>
            <a:r>
              <a:rPr lang="ko-KR" altLang="en-US" sz="1200" dirty="0"/>
              <a:t>을 뜻한다</a:t>
            </a:r>
            <a:r>
              <a:rPr lang="en-US" altLang="ko-KR" sz="1200" dirty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게임의 분류상 </a:t>
            </a:r>
            <a:r>
              <a:rPr lang="ko-KR" altLang="en-US" sz="1200" b="1" dirty="0">
                <a:solidFill>
                  <a:srgbClr val="FF0000"/>
                </a:solidFill>
              </a:rPr>
              <a:t>액션게임으로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분류</a:t>
            </a:r>
            <a:r>
              <a:rPr lang="ko-KR" altLang="en-US" sz="1200" dirty="0" smtClean="0"/>
              <a:t>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유저가 캐릭터를 조작하여 </a:t>
            </a:r>
            <a:r>
              <a:rPr lang="ko-KR" altLang="en-US" sz="1200" b="1" dirty="0">
                <a:solidFill>
                  <a:srgbClr val="FF0000"/>
                </a:solidFill>
              </a:rPr>
              <a:t>발판 위를 뛰어다니는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/>
            </a:r>
            <a:br>
              <a:rPr lang="en-US" altLang="ko-KR" sz="1200" b="1" dirty="0" smtClean="0">
                <a:solidFill>
                  <a:srgbClr val="FF0000"/>
                </a:solidFill>
              </a:rPr>
            </a:br>
            <a:r>
              <a:rPr lang="ko-KR" altLang="en-US" sz="1200" b="1" dirty="0" smtClean="0">
                <a:solidFill>
                  <a:srgbClr val="FF0000"/>
                </a:solidFill>
              </a:rPr>
              <a:t>점프컨트롤</a:t>
            </a:r>
            <a:r>
              <a:rPr lang="ko-KR" altLang="en-US" sz="1200" dirty="0" smtClean="0"/>
              <a:t>이 </a:t>
            </a:r>
            <a:r>
              <a:rPr lang="ko-KR" altLang="en-US" sz="1200" dirty="0"/>
              <a:t>중요한 장르이다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캐릭터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플레이어가 조작</a:t>
            </a:r>
            <a:r>
              <a:rPr lang="en-US" altLang="ko-KR" sz="1200" dirty="0" smtClean="0"/>
              <a:t>), </a:t>
            </a:r>
            <a:r>
              <a:rPr lang="ko-KR" altLang="en-US" sz="1200" dirty="0" smtClean="0"/>
              <a:t>맵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오브젝트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발판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함정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몬스터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의  요소들을 복합적으로 사용한다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11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522"/>
          <a:stretch/>
        </p:blipFill>
        <p:spPr bwMode="auto">
          <a:xfrm>
            <a:off x="5001149" y="1470860"/>
            <a:ext cx="2526005" cy="190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781391" y="3378672"/>
            <a:ext cx="978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슈퍼마리오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500354" y="1002666"/>
            <a:ext cx="73860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1. </a:t>
            </a:r>
            <a:r>
              <a:rPr lang="ko-KR" altLang="en-US" b="1" dirty="0" smtClean="0"/>
              <a:t>플랫포머란</a:t>
            </a:r>
            <a:r>
              <a:rPr lang="en-US" altLang="ko-KR" b="1" dirty="0" smtClean="0"/>
              <a:t>?</a:t>
            </a:r>
            <a:endParaRPr lang="en-US" altLang="ko-KR" b="1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장르소개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551003" y="1598631"/>
            <a:ext cx="1892808" cy="545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AutoShape 2" descr="동키콩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18600"/>
          <a:stretch/>
        </p:blipFill>
        <p:spPr>
          <a:xfrm>
            <a:off x="1925955" y="1488188"/>
            <a:ext cx="2000250" cy="186080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36829" y="3378672"/>
            <a:ext cx="978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동키콩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930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04787" y="3395245"/>
            <a:ext cx="73860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2. </a:t>
            </a:r>
            <a:r>
              <a:rPr lang="ko-KR" altLang="en-US" b="1" dirty="0" smtClean="0"/>
              <a:t>발판을 통해 게임의 배경이나 세계관을 나타낸다</a:t>
            </a:r>
            <a:r>
              <a:rPr lang="en-US" altLang="ko-KR" b="1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1026" name="Picture 2" descr="플랫포머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2" b="12107"/>
          <a:stretch/>
        </p:blipFill>
        <p:spPr bwMode="auto">
          <a:xfrm>
            <a:off x="2864329" y="1472321"/>
            <a:ext cx="3415342" cy="138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08296" y="2878556"/>
            <a:ext cx="76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중력을 무시하거나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땅에 붙어있는 등 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다양한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발판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이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존재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캐릭터는 </a:t>
            </a:r>
            <a:r>
              <a:rPr lang="ko-KR" altLang="en-US" sz="1200" dirty="0" smtClean="0"/>
              <a:t>발판 위를 </a:t>
            </a:r>
            <a:r>
              <a:rPr lang="ko-KR" altLang="en-US" sz="1200" dirty="0" smtClean="0"/>
              <a:t>아무 문제없이 서 있을 수 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/>
          </a:p>
        </p:txBody>
      </p:sp>
      <p:pic>
        <p:nvPicPr>
          <p:cNvPr id="21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0"/>
          <a:stretch/>
        </p:blipFill>
        <p:spPr bwMode="auto">
          <a:xfrm>
            <a:off x="985088" y="3853351"/>
            <a:ext cx="1509631" cy="113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플랫포머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4" t="23212" r="25265"/>
          <a:stretch/>
        </p:blipFill>
        <p:spPr bwMode="auto">
          <a:xfrm>
            <a:off x="4780091" y="3853351"/>
            <a:ext cx="1499580" cy="113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08296" y="5266424"/>
            <a:ext cx="7673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숲을 배경으로 한다면 발판에 풀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흙 같은 요소를 추가하거나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성안이라면 발판에 </a:t>
            </a:r>
            <a:r>
              <a:rPr lang="ko-KR" altLang="en-US" sz="1200" dirty="0" smtClean="0"/>
              <a:t>카펫트가</a:t>
            </a:r>
            <a:r>
              <a:rPr lang="ko-KR" altLang="en-US" sz="1200" dirty="0" smtClean="0"/>
              <a:t> 깔려있는 등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b="1" dirty="0" smtClean="0">
                <a:solidFill>
                  <a:srgbClr val="FF0000"/>
                </a:solidFill>
              </a:rPr>
              <a:t>환경에 맞게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발판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의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이미지가 달라진다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발판만 </a:t>
            </a:r>
            <a:r>
              <a:rPr lang="ko-KR" altLang="en-US" sz="1200" dirty="0" smtClean="0"/>
              <a:t>보더라도 대략적인 세계관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게임의분위기를 알 수 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8" name="Picture 2" descr="관련 이미지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37" t="38943" r="26829" b="30538"/>
          <a:stretch/>
        </p:blipFill>
        <p:spPr bwMode="auto">
          <a:xfrm>
            <a:off x="2714171" y="3984267"/>
            <a:ext cx="1179653" cy="97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플랫포머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2" t="71951" r="27117" b="12304"/>
          <a:stretch/>
        </p:blipFill>
        <p:spPr bwMode="auto">
          <a:xfrm>
            <a:off x="6499123" y="4152252"/>
            <a:ext cx="1815935" cy="8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플랫포머의</a:t>
            </a:r>
            <a:r>
              <a:rPr lang="ko-KR" altLang="en-US" dirty="0" smtClean="0"/>
              <a:t> 특징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0354" y="1002666"/>
            <a:ext cx="73860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1. </a:t>
            </a:r>
            <a:r>
              <a:rPr lang="ko-KR" altLang="en-US" b="1" dirty="0" smtClean="0"/>
              <a:t>발판으로 활용되는 플랫폼이 존재한다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823226" y="4960944"/>
            <a:ext cx="1583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아이코노클라스트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953990" y="4960944"/>
            <a:ext cx="1583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오리와 눈 먼 숲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2126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927221"/>
              </p:ext>
            </p:extLst>
          </p:nvPr>
        </p:nvGraphicFramePr>
        <p:xfrm>
          <a:off x="512064" y="1467538"/>
          <a:ext cx="8144256" cy="4829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145">
                  <a:extLst>
                    <a:ext uri="{9D8B030D-6E8A-4147-A177-3AD203B41FA5}">
                      <a16:colId xmlns:a16="http://schemas.microsoft.com/office/drawing/2014/main" val="1475652080"/>
                    </a:ext>
                  </a:extLst>
                </a:gridCol>
                <a:gridCol w="1628940">
                  <a:extLst>
                    <a:ext uri="{9D8B030D-6E8A-4147-A177-3AD203B41FA5}">
                      <a16:colId xmlns:a16="http://schemas.microsoft.com/office/drawing/2014/main" val="1201512674"/>
                    </a:ext>
                  </a:extLst>
                </a:gridCol>
                <a:gridCol w="5605171">
                  <a:extLst>
                    <a:ext uri="{9D8B030D-6E8A-4147-A177-3AD203B41FA5}">
                      <a16:colId xmlns:a16="http://schemas.microsoft.com/office/drawing/2014/main" val="2832432190"/>
                    </a:ext>
                  </a:extLst>
                </a:gridCol>
              </a:tblGrid>
              <a:tr h="3651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장르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이미지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설명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69964"/>
                  </a:ext>
                </a:extLst>
              </a:tr>
              <a:tr h="11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런앤건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-182563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/>
                        <a:t>플랫포머</a:t>
                      </a:r>
                      <a:r>
                        <a:rPr lang="en-US" altLang="ko-KR" sz="1200" dirty="0" smtClean="0"/>
                        <a:t>+</a:t>
                      </a:r>
                      <a:r>
                        <a:rPr lang="ko-KR" altLang="en-US" sz="1200" dirty="0" smtClean="0"/>
                        <a:t>슈팅 장르가 </a:t>
                      </a:r>
                      <a:r>
                        <a:rPr lang="ko-KR" altLang="en-US" sz="1200" dirty="0" smtClean="0"/>
                        <a:t>합쳐진 장르이다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182563" indent="-182563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플레이어가 총 혹은 원거리 공격이 가능한 무기를 기반으로 </a:t>
                      </a:r>
                      <a:r>
                        <a:rPr lang="ko-KR" altLang="en-US" sz="1200" dirty="0" smtClean="0"/>
                        <a:t>발판 </a:t>
                      </a:r>
                      <a:r>
                        <a:rPr lang="ko-KR" altLang="en-US" sz="1200" dirty="0" smtClean="0"/>
                        <a:t>사이를 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뛰어다니면서 </a:t>
                      </a:r>
                      <a:r>
                        <a:rPr lang="ko-KR" altLang="en-US" sz="1200" dirty="0" smtClean="0"/>
                        <a:t>적을 처치하는 게임 방식을 사용한다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020204"/>
                  </a:ext>
                </a:extLst>
              </a:tr>
              <a:tr h="11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종스크롤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-182563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/>
                        <a:t>게임이 좌우가 아닌 상하로 스크롤 되는 게임방식을 사용한다</a:t>
                      </a:r>
                      <a:endParaRPr lang="en-US" altLang="ko-KR" sz="1200" baseline="0" dirty="0" smtClean="0"/>
                    </a:p>
                    <a:p>
                      <a:pPr marL="182563" indent="-182563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aseline="0" dirty="0" smtClean="0"/>
                        <a:t>.</a:t>
                      </a:r>
                      <a:r>
                        <a:rPr lang="ko-KR" altLang="en-US" sz="1200" baseline="0" dirty="0" smtClean="0"/>
                        <a:t>캐릭터가 </a:t>
                      </a:r>
                      <a:r>
                        <a:rPr lang="ko-KR" altLang="en-US" sz="1200" baseline="0" dirty="0" smtClean="0"/>
                        <a:t>발판을 </a:t>
                      </a:r>
                      <a:r>
                        <a:rPr lang="ko-KR" altLang="en-US" sz="1200" baseline="0" dirty="0" smtClean="0"/>
                        <a:t>없애면서 위로 올라가거나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점프 액션을 통해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ko-KR" altLang="en-US" sz="1200" baseline="0" dirty="0" smtClean="0"/>
                        <a:t>최상층으로 가는 것을 목표로 하는 게임이다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36498"/>
                  </a:ext>
                </a:extLst>
              </a:tr>
              <a:tr h="11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러닝액션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-182563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자동으로 스크롤 되는 게임방식을 사용한다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182563" indent="-182563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플레이어의 의사와  상관없이 달리는 것에 집중이 되어있다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182563" indent="-182563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점프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함정을 피해 특정한 지점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최대한 멀리 가는 것을 목표로 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727501"/>
                  </a:ext>
                </a:extLst>
              </a:tr>
              <a:tr h="11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메트로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배니아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563" indent="-182563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탈출이 불가능한 거대한 맵을 가지고 있으며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탐색하면 </a:t>
                      </a:r>
                      <a:r>
                        <a:rPr lang="ko-KR" altLang="en-US" sz="1200" dirty="0" smtClean="0"/>
                        <a:t>맵이 밝혀진다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182563" indent="-182563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게임초반에는 갈 수 없는 구역을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능력을 얻고 난 뒤 갈 수 있게 되어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ko-KR" altLang="en-US" sz="1200" baseline="0" dirty="0" smtClean="0"/>
                        <a:t>탐색을 중요시 하는 게임이다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644500"/>
                  </a:ext>
                </a:extLst>
              </a:tr>
            </a:tbl>
          </a:graphicData>
        </a:graphic>
      </p:graphicFrame>
      <p:pic>
        <p:nvPicPr>
          <p:cNvPr id="18" name="Picture 4" descr="메탈슬러그3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4"/>
          <a:stretch/>
        </p:blipFill>
        <p:spPr bwMode="auto">
          <a:xfrm>
            <a:off x="1576344" y="1866381"/>
            <a:ext cx="1280582" cy="82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12463" r="12502" b="14144"/>
          <a:stretch/>
        </p:blipFill>
        <p:spPr>
          <a:xfrm>
            <a:off x="1576344" y="2983037"/>
            <a:ext cx="1280582" cy="824194"/>
          </a:xfrm>
          <a:prstGeom prst="rect">
            <a:avLst/>
          </a:prstGeom>
        </p:spPr>
      </p:pic>
      <p:pic>
        <p:nvPicPr>
          <p:cNvPr id="20" name="Picture 6" descr="쿠키런 게임화면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954" y="4132832"/>
            <a:ext cx="1301727" cy="7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할로우 나이트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694" y="5238741"/>
            <a:ext cx="1285423" cy="77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텍스트 개체 틀 15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플랫포머의</a:t>
            </a:r>
            <a:r>
              <a:rPr lang="ko-KR" altLang="en-US" dirty="0" smtClean="0"/>
              <a:t> 특징</a:t>
            </a:r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741678" y="2695493"/>
            <a:ext cx="1209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메탈슬러그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573849" y="3807084"/>
            <a:ext cx="1302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아이스 </a:t>
            </a:r>
            <a:r>
              <a:rPr lang="ko-KR" altLang="en-US" sz="1200" dirty="0" smtClean="0"/>
              <a:t>클라이머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902403" y="4897628"/>
            <a:ext cx="1209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쿠키런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647886" y="6041887"/>
            <a:ext cx="1209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할로우</a:t>
            </a:r>
            <a:r>
              <a:rPr lang="ko-KR" altLang="en-US" sz="1200" dirty="0" smtClean="0"/>
              <a:t> 나이트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00354" y="1002666"/>
            <a:ext cx="73860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/>
              <a:t>3. </a:t>
            </a:r>
            <a:r>
              <a:rPr lang="ko-KR" altLang="en-US" b="1" dirty="0" smtClean="0"/>
              <a:t>다른요소들과</a:t>
            </a:r>
            <a:r>
              <a:rPr lang="ko-KR" altLang="en-US" b="1" dirty="0" smtClean="0"/>
              <a:t> 활용이 쉽다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2122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70" y="1467537"/>
            <a:ext cx="3665652" cy="206609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82455" y="3516157"/>
            <a:ext cx="1119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셀레스트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동영상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708296" y="3920493"/>
            <a:ext cx="738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캐릭터의 다양한 점프 액션을 사용할 수 있는 아이템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스킬요소등이 존재한다</a:t>
            </a:r>
            <a:r>
              <a:rPr lang="en-US" altLang="ko-KR" sz="1200" dirty="0" smtClean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공중에서 </a:t>
            </a:r>
            <a:r>
              <a:rPr lang="ko-KR" altLang="en-US" sz="1200" dirty="0"/>
              <a:t>점프를 한번 더 한다거나</a:t>
            </a:r>
            <a:r>
              <a:rPr lang="en-US" altLang="ko-KR" sz="1200" dirty="0"/>
              <a:t>, </a:t>
            </a:r>
            <a:r>
              <a:rPr lang="ko-KR" altLang="en-US" sz="1200" dirty="0"/>
              <a:t>공중에서 이동하는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등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점프를 </a:t>
            </a:r>
            <a:r>
              <a:rPr lang="ko-KR" altLang="en-US" sz="1200" b="1" dirty="0" err="1" smtClean="0">
                <a:solidFill>
                  <a:srgbClr val="FF0000"/>
                </a:solidFill>
              </a:rPr>
              <a:t>기반으로한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다양한 액션</a:t>
            </a:r>
            <a:r>
              <a:rPr lang="ko-KR" altLang="en-US" sz="1200" dirty="0" smtClean="0"/>
              <a:t>이 </a:t>
            </a:r>
            <a:r>
              <a:rPr lang="ko-KR" altLang="en-US" sz="1200" dirty="0"/>
              <a:t>가능하다</a:t>
            </a:r>
            <a:r>
              <a:rPr lang="en-US" altLang="ko-KR" sz="1200" dirty="0"/>
              <a:t>.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플랫포머의</a:t>
            </a:r>
            <a:r>
              <a:rPr lang="ko-KR" altLang="en-US" dirty="0" smtClean="0"/>
              <a:t> 특징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0229" y="1002666"/>
            <a:ext cx="73860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4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점프액션게임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7017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테일즈런너 게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66" y="1237629"/>
            <a:ext cx="2475922" cy="185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3356" y="3439529"/>
            <a:ext cx="34663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모바일</a:t>
            </a:r>
            <a:r>
              <a:rPr lang="ko-KR" altLang="en-US" sz="1200" dirty="0" smtClean="0"/>
              <a:t>에 </a:t>
            </a:r>
            <a:r>
              <a:rPr lang="ko-KR" altLang="en-US" sz="1200" dirty="0" smtClean="0"/>
              <a:t>비해 다양한 조작이 가능하다는 특징을 사용하여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다양한 점프 액션을 표현</a:t>
            </a:r>
            <a:endParaRPr lang="en-US" altLang="ko-KR" sz="1200" dirty="0" smtClean="0"/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조작이 다양화에 따라 난이도가 대체적으로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높게 구성이 되어있으며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주로 피지컬적인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요소를 핵심으로 사용</a:t>
            </a:r>
            <a:endParaRPr lang="en-US" altLang="ko-KR" sz="1200" dirty="0"/>
          </a:p>
          <a:p>
            <a:pPr marL="177800" indent="-1778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672367" y="3096906"/>
            <a:ext cx="1045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테일즈</a:t>
            </a:r>
            <a:r>
              <a:rPr lang="ko-KR" altLang="en-US" sz="1000" dirty="0" smtClean="0"/>
              <a:t> </a:t>
            </a:r>
            <a:r>
              <a:rPr lang="ko-KR" altLang="en-US" sz="1000" dirty="0" smtClean="0"/>
              <a:t>런너</a:t>
            </a:r>
            <a:r>
              <a:rPr lang="en-US" altLang="ko-KR" sz="1000" dirty="0" smtClean="0"/>
              <a:t>(PC)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4573427" y="3439529"/>
            <a:ext cx="38960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플레이 중 외부적인 영향 많이 때문에 단순한 조작을 통해 쉬운 플레이를 사용한다</a:t>
            </a:r>
            <a:r>
              <a:rPr lang="en-US" altLang="ko-KR" sz="1200" dirty="0" smtClean="0"/>
              <a:t>.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대부분은 낮은 난이도를 사용하지만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높은 난이도의 경우를 사용하는 경우 조작을 보조해주는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아이템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스킬 같은 요소들을 적극적으로 활용한다</a:t>
            </a:r>
            <a:r>
              <a:rPr lang="en-US" altLang="ko-KR" sz="1200" dirty="0" smtClean="0"/>
              <a:t>.	</a:t>
            </a:r>
          </a:p>
        </p:txBody>
      </p:sp>
      <p:pic>
        <p:nvPicPr>
          <p:cNvPr id="10" name="Picture 6" descr="쿠키런 게임화면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811" y="1237630"/>
            <a:ext cx="3313565" cy="185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130360" y="3096905"/>
            <a:ext cx="1072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쿠키런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모바일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03356" y="5326352"/>
            <a:ext cx="739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기존 플레이 방식을 활용하면서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플레이 하는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기기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에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맞게 조작의 난이도를 조절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캐릭터 조작 숙련도는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PC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는 유저의 피지컬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모바일은 외부적요소에 의존</a:t>
            </a:r>
            <a:r>
              <a:rPr lang="ko-KR" altLang="en-US" sz="1200" dirty="0" smtClean="0"/>
              <a:t>하는 영향이 크다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786798" y="332154"/>
            <a:ext cx="4541106" cy="411956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PC</a:t>
            </a:r>
            <a:r>
              <a:rPr lang="ko-KR" altLang="en-US" dirty="0" smtClean="0"/>
              <a:t>와 모바일에서의 </a:t>
            </a:r>
            <a:r>
              <a:rPr lang="ko-KR" altLang="en-US" dirty="0" smtClean="0"/>
              <a:t>플랫포머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56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4850" y="1162050"/>
            <a:ext cx="7677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왜 다른 장르와 합쳐져서 많이 사용되는가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1.</a:t>
            </a:r>
            <a:r>
              <a:rPr lang="ko-KR" altLang="en-US" dirty="0" smtClean="0"/>
              <a:t>옛날에는 </a:t>
            </a:r>
            <a:r>
              <a:rPr lang="ko-KR" altLang="en-US" dirty="0" err="1" smtClean="0"/>
              <a:t>기술적문제</a:t>
            </a:r>
            <a:endParaRPr lang="en-US" altLang="ko-KR" dirty="0" smtClean="0"/>
          </a:p>
          <a:p>
            <a:r>
              <a:rPr lang="en-US" altLang="ko-KR" dirty="0" smtClean="0"/>
              <a:t>2.</a:t>
            </a:r>
            <a:r>
              <a:rPr lang="ko-KR" altLang="en-US" dirty="0" smtClean="0"/>
              <a:t>재미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546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08296" y="3438214"/>
            <a:ext cx="3872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이동과 </a:t>
            </a:r>
            <a:r>
              <a:rPr lang="ko-KR" altLang="en-US" sz="1200" dirty="0" smtClean="0"/>
              <a:t>행동 키의 </a:t>
            </a:r>
            <a:r>
              <a:rPr lang="ko-KR" altLang="en-US" sz="1200" dirty="0"/>
              <a:t>완전한 독립</a:t>
            </a:r>
            <a:endParaRPr lang="en-US" altLang="ko-KR" sz="1200" dirty="0"/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동일한 위치에 이동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행동 조작이 있을 시 조작이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몰려서 손의 피로함을 느낀다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708296" y="5325228"/>
            <a:ext cx="7380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점프가 핵심이기 때문에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점프 키를 분리</a:t>
            </a:r>
            <a:r>
              <a:rPr lang="ko-KR" altLang="en-US" sz="1200" dirty="0" smtClean="0"/>
              <a:t>하여 조작의 불편함이 없게 해야 된다</a:t>
            </a:r>
            <a:r>
              <a:rPr lang="en-US" altLang="ko-KR" sz="1200" dirty="0" smtClean="0"/>
              <a:t>.</a:t>
            </a: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익숙한 조작방식을 통해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쉽게 게임을 플레이를 시작</a:t>
            </a:r>
            <a:r>
              <a:rPr lang="ko-KR" altLang="en-US" sz="1200" dirty="0" smtClean="0"/>
              <a:t> 할 수 있어야 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13412" y="3438214"/>
            <a:ext cx="3482161" cy="89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일반적인 </a:t>
            </a:r>
            <a:r>
              <a:rPr lang="ko-KR" altLang="en-US" sz="1200" dirty="0" smtClean="0"/>
              <a:t>조작 방식과 </a:t>
            </a:r>
            <a:r>
              <a:rPr lang="ko-KR" altLang="en-US" sz="1200" dirty="0" smtClean="0"/>
              <a:t>비슷한 방식을 사용하여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유저가 새로운 조작 방식을 </a:t>
            </a:r>
            <a:r>
              <a:rPr lang="ko-KR" altLang="en-US" sz="1200" dirty="0" smtClean="0"/>
              <a:t>배워야 되는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불편함이 없도록 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786797" y="332154"/>
            <a:ext cx="5582471" cy="411956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제작 시 고려사항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조작 방법</a:t>
            </a:r>
            <a:r>
              <a:rPr lang="en-US" altLang="ko-KR" dirty="0" smtClean="0"/>
              <a:t>(</a:t>
            </a:r>
            <a:r>
              <a:rPr lang="ko-KR" altLang="en-US" dirty="0" smtClean="0"/>
              <a:t>공통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999707" y="1509590"/>
            <a:ext cx="3289428" cy="1585281"/>
            <a:chOff x="998178" y="1706452"/>
            <a:chExt cx="2882823" cy="13893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279" b="88525" l="6182" r="99273"/>
                      </a14:imgEffect>
                    </a14:imgLayer>
                  </a14:imgProps>
                </a:ext>
              </a:extLst>
            </a:blip>
            <a:srcRect t="16551" b="15527"/>
            <a:stretch/>
          </p:blipFill>
          <p:spPr>
            <a:xfrm>
              <a:off x="998178" y="1706452"/>
              <a:ext cx="2882823" cy="1303021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188719" y="1792756"/>
              <a:ext cx="460249" cy="1275939"/>
            </a:xfrm>
            <a:prstGeom prst="rect">
              <a:avLst/>
            </a:prstGeom>
            <a:noFill/>
            <a:ln w="28575">
              <a:solidFill>
                <a:srgbClr val="0B00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30879" y="1792756"/>
              <a:ext cx="460249" cy="12759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88719" y="2849556"/>
              <a:ext cx="5074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이동</a:t>
              </a:r>
              <a:endParaRPr lang="ko-KR" altLang="en-US" sz="1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30879" y="2849556"/>
              <a:ext cx="5074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행동</a:t>
              </a:r>
              <a:endParaRPr lang="ko-KR" altLang="en-US" sz="1000" dirty="0"/>
            </a:p>
          </p:txBody>
        </p:sp>
      </p:grpSp>
      <p:pic>
        <p:nvPicPr>
          <p:cNvPr id="1026" name="Picture 2" descr="글림오브파이어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292" y="1463936"/>
            <a:ext cx="2867548" cy="160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4996292" y="2508539"/>
            <a:ext cx="985869" cy="555431"/>
          </a:xfrm>
          <a:prstGeom prst="rect">
            <a:avLst/>
          </a:prstGeom>
          <a:noFill/>
          <a:ln w="28575">
            <a:solidFill>
              <a:srgbClr val="0B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63827" y="2506842"/>
            <a:ext cx="547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이동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77971" y="2293621"/>
            <a:ext cx="985869" cy="770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23413" y="2291925"/>
            <a:ext cx="5474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행동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49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2022</TotalTime>
  <Words>1038</Words>
  <Application>Microsoft Office PowerPoint</Application>
  <PresentationFormat>화면 슬라이드 쇼(4:3)</PresentationFormat>
  <Paragraphs>239</Paragraphs>
  <Slides>18</Slides>
  <Notes>0</Notes>
  <HiddenSlides>7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Wingdings</vt:lpstr>
      <vt:lpstr>Office 테마</vt:lpstr>
      <vt:lpstr>플랫포머 장르 이해와 분석을 고려한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현배</dc:creator>
  <cp:lastModifiedBy>Administrator</cp:lastModifiedBy>
  <cp:revision>144</cp:revision>
  <dcterms:created xsi:type="dcterms:W3CDTF">2019-12-11T16:17:57Z</dcterms:created>
  <dcterms:modified xsi:type="dcterms:W3CDTF">2019-12-17T04:57:58Z</dcterms:modified>
</cp:coreProperties>
</file>